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701" r:id="rId2"/>
    <p:sldMasterId id="2147483714" r:id="rId3"/>
    <p:sldMasterId id="2147483727" r:id="rId4"/>
  </p:sldMasterIdLst>
  <p:notesMasterIdLst>
    <p:notesMasterId r:id="rId14"/>
  </p:notesMasterIdLst>
  <p:sldIdLst>
    <p:sldId id="256" r:id="rId5"/>
    <p:sldId id="258" r:id="rId6"/>
    <p:sldId id="260" r:id="rId7"/>
    <p:sldId id="264" r:id="rId8"/>
    <p:sldId id="265" r:id="rId9"/>
    <p:sldId id="266" r:id="rId10"/>
    <p:sldId id="271" r:id="rId11"/>
    <p:sldId id="269" r:id="rId12"/>
    <p:sldId id="270" r:id="rId13"/>
  </p:sldIdLst>
  <p:sldSz cx="9144000" cy="5143500" type="screen16x9"/>
  <p:notesSz cx="6858000" cy="9144000"/>
  <p:embeddedFontLst>
    <p:embeddedFont>
      <p:font typeface="Archivo" pitchFamily="2" charset="0"/>
      <p:regular r:id="rId15"/>
      <p:bold r:id="rId16"/>
      <p:italic r:id="rId17"/>
      <p:boldItalic r:id="rId18"/>
    </p:embeddedFont>
    <p:embeddedFont>
      <p:font typeface="Archivo ExtraBold" pitchFamily="2" charset="0"/>
      <p:bold r:id="rId19"/>
      <p:boldItalic r:id="rId20"/>
    </p:embeddedFont>
    <p:embeddedFont>
      <p:font typeface="Archivo Medium" pitchFamily="2" charset="0"/>
      <p:regular r:id="rId21"/>
      <p:italic r:id="rId22"/>
    </p:embeddedFont>
    <p:embeddedFont>
      <p:font typeface="Archivo SemiBold" pitchFamily="2" charset="0"/>
      <p:regular r:id="rId23"/>
      <p:bold r:id="rId24"/>
      <p:italic r:id="rId25"/>
      <p:boldItalic r:id="rId26"/>
    </p:embeddedFont>
    <p:embeddedFont>
      <p:font typeface="Inter" panose="02000503000000020004" pitchFamily="2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ExtraBold" panose="00000900000000000000" pitchFamily="2" charset="0"/>
      <p:bold r:id="rId39"/>
      <p:boldItalic r:id="rId40"/>
    </p:embeddedFont>
    <p:embeddedFont>
      <p:font typeface="Poppins Medium" panose="00000600000000000000" pitchFamily="2" charset="0"/>
      <p:regular r:id="rId41"/>
      <p:bold r:id="rId42"/>
      <p:italic r:id="rId43"/>
      <p:boldItalic r:id="rId44"/>
    </p:embeddedFont>
    <p:embeddedFont>
      <p:font typeface="Poppins SemiBold" panose="00000700000000000000" pitchFamily="2" charset="0"/>
      <p:regular r:id="rId45"/>
      <p:bold r:id="rId46"/>
      <p:italic r:id="rId47"/>
      <p:boldItalic r:id="rId48"/>
    </p:embeddedFont>
    <p:embeddedFont>
      <p:font typeface="TrajanusBricks" panose="02000604020000020004" pitchFamily="2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CA0BC2-FFBE-415E-9B6D-4DDAB722C2CF}" v="130" dt="2025-07-25T08:06:09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font" Target="fonts/font33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font" Target="fonts/font34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20" Type="http://schemas.openxmlformats.org/officeDocument/2006/relationships/font" Target="fonts/font6.fntdata"/><Relationship Id="rId41" Type="http://schemas.openxmlformats.org/officeDocument/2006/relationships/font" Target="fonts/font27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a8b58795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28a8b58795f_2_0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8a8b58795f_2_0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</a:t>
            </a:fld>
            <a:endParaRPr sz="6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0beb6bf0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70beb6bf0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0beb6bf0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0beb6bf0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0beb6bf06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70beb6bf06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70beb6bf06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70beb6bf06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70beb6bf06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70beb6bf06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B832B1C1-DDE2-3231-51E6-329445D58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70beb6bf06_0_451:notes">
            <a:extLst>
              <a:ext uri="{FF2B5EF4-FFF2-40B4-BE49-F238E27FC236}">
                <a16:creationId xmlns:a16="http://schemas.microsoft.com/office/drawing/2014/main" id="{AFEB70CF-12F0-58FA-C5D9-F774003669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70beb6bf06_0_451:notes">
            <a:extLst>
              <a:ext uri="{FF2B5EF4-FFF2-40B4-BE49-F238E27FC236}">
                <a16:creationId xmlns:a16="http://schemas.microsoft.com/office/drawing/2014/main" id="{1FF408A2-591B-A007-9514-5275D0A956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6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70beb6bf06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70beb6bf06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0beb6bf06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370beb6bf06_0_629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370beb6bf06_0_629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9</a:t>
            </a:fld>
            <a:endParaRPr sz="6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072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5394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32232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1119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3726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30201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562703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2327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4320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604492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581841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359771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525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906347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54780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832968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340268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480352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48171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6795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89668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438566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9950105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0030466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0532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3902290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589932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4190571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13119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1369067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99148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13640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897133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908671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4997313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CA62-9C3D-4253-89BB-F9E9440FFBF9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500906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55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9895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6427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8296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17/06/relationships/model3d" Target="../media/model3d1.glb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4.png"/><Relationship Id="rId5" Type="http://schemas.microsoft.com/office/2017/06/relationships/model3d" Target="../media/model3d1.glb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9.jpeg"/><Relationship Id="rId4" Type="http://schemas.openxmlformats.org/officeDocument/2006/relationships/image" Target="../media/image2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hyperlink" Target="https://github.com/Satyabrat2005/Ech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820870" y="487926"/>
            <a:ext cx="1502260" cy="15022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27"/>
          <p:cNvSpPr/>
          <p:nvPr/>
        </p:nvSpPr>
        <p:spPr>
          <a:xfrm>
            <a:off x="3159922" y="1668381"/>
            <a:ext cx="282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2774451" y="1772686"/>
            <a:ext cx="360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2400"/>
              <a:buFont typeface="Archivo SemiBold"/>
              <a:buNone/>
            </a:pPr>
            <a:r>
              <a:rPr lang="en-IN" sz="2400" i="0" u="none" strike="noStrike" cap="none" dirty="0">
                <a:solidFill>
                  <a:schemeClr val="tx1"/>
                </a:solidFill>
                <a:latin typeface="TrajanusBricks" panose="02000604020000020004" pitchFamily="2" charset="0"/>
                <a:ea typeface="Poppins"/>
                <a:cs typeface="Poppins"/>
                <a:sym typeface="Poppins"/>
              </a:rPr>
              <a:t>ECHO</a:t>
            </a:r>
            <a:endParaRPr sz="2400" i="0" u="none" strike="noStrike" cap="none" dirty="0">
              <a:solidFill>
                <a:schemeClr val="tx1"/>
              </a:solidFill>
              <a:latin typeface="TrajanusBricks" panose="02000604020000020004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954882" y="2394430"/>
            <a:ext cx="72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chivo ExtraBold"/>
              <a:buNone/>
            </a:pPr>
            <a:r>
              <a:rPr lang="en" sz="3800">
                <a:solidFill>
                  <a:schemeClr val="tx1"/>
                </a:solidFill>
                <a:latin typeface="Poppins ExtraBold"/>
                <a:ea typeface="Poppins"/>
                <a:cs typeface="Poppins ExtraBold"/>
                <a:sym typeface="Poppins ExtraBold"/>
              </a:rPr>
              <a:t>Your Alzheimer’s Care App</a:t>
            </a:r>
            <a:endParaRPr sz="38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2976238" y="4520700"/>
            <a:ext cx="1462200" cy="622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4705563" y="4520700"/>
            <a:ext cx="1462200" cy="622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513" y="4695700"/>
            <a:ext cx="1265410" cy="3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 title="IN full color - black lett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842" y="4787000"/>
            <a:ext cx="1078999" cy="1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/>
        </p:nvSpPr>
        <p:spPr>
          <a:xfrm>
            <a:off x="50" y="4679275"/>
            <a:ext cx="9144000" cy="464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3930606" y="4817875"/>
            <a:ext cx="12828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" sz="1000">
                <a:solidFill>
                  <a:schemeClr val="bg1"/>
                </a:solidFill>
                <a:latin typeface="Archivo SemiBold"/>
                <a:ea typeface="Calibri"/>
                <a:cs typeface="Archivo SemiBold"/>
                <a:sym typeface="Archivo SemiBold"/>
              </a:rPr>
              <a:t>ECHO</a:t>
            </a:r>
            <a:endParaRPr sz="1000" b="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921" y="4805850"/>
            <a:ext cx="801932" cy="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 rot="10800000">
            <a:off x="8266875" y="125"/>
            <a:ext cx="620700" cy="485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8294175" y="50225"/>
            <a:ext cx="56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476251" y="854869"/>
            <a:ext cx="46608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chivo ExtraBold"/>
              <a:buNone/>
            </a:pPr>
            <a:r>
              <a:rPr lang="en" sz="3000">
                <a:solidFill>
                  <a:schemeClr val="tx1"/>
                </a:solidFill>
                <a:latin typeface="Poppins ExtraBold"/>
                <a:ea typeface="Poppins"/>
                <a:cs typeface="Poppins ExtraBold"/>
                <a:sym typeface="Poppins ExtraBold"/>
              </a:rPr>
              <a:t>The Problem</a:t>
            </a:r>
            <a:endParaRPr sz="30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790576" y="2064544"/>
            <a:ext cx="3453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BCB3FF"/>
              </a:buClr>
              <a:buSzPts val="1300"/>
            </a:pPr>
            <a:r>
              <a:rPr lang="en-IN" sz="1300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78% of Alzheimer’s caregivers report burnout due to constant supervision</a:t>
            </a:r>
            <a:endParaRPr sz="1300" dirty="0">
              <a:solidFill>
                <a:schemeClr val="tx1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790576" y="2655094"/>
            <a:ext cx="3453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IN" sz="1300" i="0" u="none" strike="noStrike" cap="none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Patients often forget daily roles, tasks and faces leading to risk and stress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790576" y="3245644"/>
            <a:ext cx="3453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BCB3FF"/>
              </a:buClr>
              <a:buSzPts val="1300"/>
            </a:pPr>
            <a:r>
              <a:rPr lang="en-GB" sz="1300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Patients often can’t use mobile apps or devices during moments </a:t>
            </a:r>
            <a:r>
              <a:rPr lang="en-GB" sz="130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of confusion</a:t>
            </a:r>
            <a:endParaRPr lang="en-GB" sz="1300" dirty="0">
              <a:solidFill>
                <a:schemeClr val="tx1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223" name="Google Shape;223;p29" descr=" "/>
          <p:cNvPicPr preferRelativeResize="0"/>
          <p:nvPr/>
        </p:nvPicPr>
        <p:blipFill rotWithShape="1"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6251" y="2064544"/>
            <a:ext cx="1619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 descr=" "/>
          <p:cNvPicPr preferRelativeResize="0"/>
          <p:nvPr/>
        </p:nvPicPr>
        <p:blipFill rotWithShape="1"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6251" y="2655094"/>
            <a:ext cx="1619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 descr=" "/>
          <p:cNvPicPr preferRelativeResize="0"/>
          <p:nvPr/>
        </p:nvPicPr>
        <p:blipFill rotWithShape="1"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6251" y="3252719"/>
            <a:ext cx="1619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 title="IN full color - black lett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150" y="4855462"/>
            <a:ext cx="801925" cy="1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C4E9D-E38C-5879-8BE7-18F6E1C45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660" y="3934117"/>
            <a:ext cx="5006340" cy="6185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8814579-4BCF-74E9-614D-DB7BB99B8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395976" y="535327"/>
            <a:ext cx="4572000" cy="32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42;p35">
            <a:extLst>
              <a:ext uri="{FF2B5EF4-FFF2-40B4-BE49-F238E27FC236}">
                <a16:creationId xmlns:a16="http://schemas.microsoft.com/office/drawing/2014/main" id="{459FB1F9-5B29-D36E-812C-6A753DAE8948}"/>
              </a:ext>
            </a:extLst>
          </p:cNvPr>
          <p:cNvSpPr/>
          <p:nvPr/>
        </p:nvSpPr>
        <p:spPr>
          <a:xfrm>
            <a:off x="5213406" y="1176575"/>
            <a:ext cx="3580732" cy="3502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443;p35">
            <a:extLst>
              <a:ext uri="{FF2B5EF4-FFF2-40B4-BE49-F238E27FC236}">
                <a16:creationId xmlns:a16="http://schemas.microsoft.com/office/drawing/2014/main" id="{704F3D68-61C5-2A9B-8CBA-F32365227843}"/>
              </a:ext>
            </a:extLst>
          </p:cNvPr>
          <p:cNvSpPr/>
          <p:nvPr/>
        </p:nvSpPr>
        <p:spPr>
          <a:xfrm>
            <a:off x="5315919" y="1253044"/>
            <a:ext cx="3390668" cy="3890456"/>
          </a:xfrm>
          <a:prstGeom prst="round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6808035" y="1715747"/>
            <a:ext cx="464400" cy="464400"/>
          </a:xfrm>
          <a:prstGeom prst="roundRect">
            <a:avLst>
              <a:gd name="adj" fmla="val 16667"/>
            </a:avLst>
          </a:prstGeom>
          <a:blipFill>
            <a:blip r:embed="rId4"/>
            <a:stretch>
              <a:fillRect t="1277" r="-6190" b="-1277"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4803022" y="1715747"/>
            <a:ext cx="464400" cy="464400"/>
          </a:xfrm>
          <a:prstGeom prst="roundRect">
            <a:avLst>
              <a:gd name="adj" fmla="val 16667"/>
            </a:avLst>
          </a:prstGeom>
          <a:blipFill>
            <a:blip r:embed="rId5"/>
            <a:stretch>
              <a:fillRect t="1277" r="-6190" b="-1277"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2782363" y="1696625"/>
            <a:ext cx="464400" cy="464400"/>
          </a:xfrm>
          <a:prstGeom prst="roundRect">
            <a:avLst>
              <a:gd name="adj" fmla="val 16667"/>
            </a:avLst>
          </a:prstGeom>
          <a:blipFill>
            <a:blip r:embed="rId6"/>
            <a:stretch>
              <a:fillRect l="-1" t="-6668" r="1974" b="14354"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777350" y="1696625"/>
            <a:ext cx="464400" cy="464400"/>
          </a:xfrm>
          <a:prstGeom prst="roundRect">
            <a:avLst>
              <a:gd name="adj" fmla="val 16667"/>
            </a:avLst>
          </a:prstGeom>
          <a:blipFill>
            <a:blip r:embed="rId7"/>
            <a:stretch>
              <a:fillRect l="-3061" t="2809" r="3061" b="3020"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1"/>
          <p:cNvSpPr/>
          <p:nvPr/>
        </p:nvSpPr>
        <p:spPr>
          <a:xfrm rot="10800000">
            <a:off x="8266875" y="125"/>
            <a:ext cx="620700" cy="485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8294175" y="50225"/>
            <a:ext cx="56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704850" y="838300"/>
            <a:ext cx="8337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"/>
              <a:buNone/>
            </a:pPr>
            <a:r>
              <a:rPr lang="en" sz="2700" b="1" i="0" u="none" strike="noStrike" cap="none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Existing players solving it...but poorly</a:t>
            </a:r>
            <a:r>
              <a:rPr lang="en" sz="2700" b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7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1381126" y="1743075"/>
            <a:ext cx="110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en-IN" sz="1300" b="1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Replica Glasses</a:t>
            </a:r>
            <a:endParaRPr sz="1300" b="1">
              <a:solidFill>
                <a:schemeClr val="tx1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704851" y="2547938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268" name="Google Shape;268;p31" descr=" "/>
          <p:cNvPicPr preferRelativeResize="0"/>
          <p:nvPr/>
        </p:nvPicPr>
        <p:blipFill rotWithShape="1">
          <a:blip r:embed="rId8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04851" y="2547938"/>
            <a:ext cx="257175" cy="2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 descr=" "/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6015" y="2569099"/>
            <a:ext cx="214317" cy="21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1114426" y="2547938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No visual context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704851" y="3057525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1114426" y="3057525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Lacks contextual awareness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704851" y="3567113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1114426" y="3567113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One-sided interaction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3386141" y="1743075"/>
            <a:ext cx="110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en" sz="1300" b="1">
                <a:solidFill>
                  <a:schemeClr val="tx1"/>
                </a:solidFill>
                <a:latin typeface="Poppins"/>
                <a:cs typeface="Poppins"/>
                <a:sym typeface="Poppins SemiBold"/>
              </a:rPr>
              <a:t>CarePredict</a:t>
            </a:r>
            <a:endParaRPr sz="1300" b="1">
              <a:solidFill>
                <a:schemeClr val="tx1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2709865" y="2547938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3119441" y="2547938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 visual interface or assist</a:t>
            </a:r>
            <a:endParaRPr lang="en-IN"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2709865" y="3057525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3119441" y="3057525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Doesn't interact with patients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2709865" y="3567113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3119441" y="3567113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 emotional insight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5391155" y="1743075"/>
            <a:ext cx="110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300"/>
            </a:pPr>
            <a:r>
              <a:rPr lang="en" sz="1300" b="1">
                <a:solidFill>
                  <a:schemeClr val="tx1"/>
                </a:solidFill>
                <a:latin typeface="Poppins"/>
                <a:cs typeface="Poppins"/>
                <a:sym typeface="Poppins SemiBold"/>
              </a:rPr>
              <a:t>MediAlert</a:t>
            </a:r>
            <a:endParaRPr sz="1300" b="1">
              <a:solidFill>
                <a:schemeClr val="tx1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4714880" y="2547938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5124455" y="2547938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Purely reactive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4714880" y="3057525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5124455" y="3057525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 real-time updates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4714880" y="3567113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5124455" y="3567113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Doesn’t address confusion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7396169" y="1727173"/>
            <a:ext cx="1100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chivo SemiBold"/>
              <a:buNone/>
            </a:pPr>
            <a:r>
              <a:rPr lang="en-IN" sz="1300" b="1" i="0" u="none" strike="noStrike" cap="none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Google Glasses</a:t>
            </a:r>
            <a:endParaRPr sz="1300" b="1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6719894" y="2547938"/>
            <a:ext cx="17193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6719894" y="2547938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7067477" y="2547938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 medically designed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6719894" y="3057525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7067477" y="3057525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Limited adoption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6719894" y="3567113"/>
            <a:ext cx="1719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7067477" y="3567113"/>
            <a:ext cx="1347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900"/>
              <a:buFont typeface="Archivo SemiBold"/>
              <a:buNone/>
            </a:pPr>
            <a:r>
              <a:rPr lang="en-IN" sz="9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Uncomfortable form factor</a:t>
            </a:r>
            <a:endParaRPr sz="9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269;p31" descr=" ">
            <a:extLst>
              <a:ext uri="{FF2B5EF4-FFF2-40B4-BE49-F238E27FC236}">
                <a16:creationId xmlns:a16="http://schemas.microsoft.com/office/drawing/2014/main" id="{B99EDF20-3AEC-F8B6-C70D-5097DF219799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6015" y="3104043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69;p31" descr=" ">
            <a:extLst>
              <a:ext uri="{FF2B5EF4-FFF2-40B4-BE49-F238E27FC236}">
                <a16:creationId xmlns:a16="http://schemas.microsoft.com/office/drawing/2014/main" id="{30B83939-B30E-30D9-373E-44BF100CA712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6015" y="3588004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8;p31" descr=" ">
            <a:extLst>
              <a:ext uri="{FF2B5EF4-FFF2-40B4-BE49-F238E27FC236}">
                <a16:creationId xmlns:a16="http://schemas.microsoft.com/office/drawing/2014/main" id="{D9DBECCA-A622-F12A-B6F7-708959D86E00}"/>
              </a:ext>
            </a:extLst>
          </p:cNvPr>
          <p:cNvPicPr preferRelativeResize="0"/>
          <p:nvPr/>
        </p:nvPicPr>
        <p:blipFill rotWithShape="1">
          <a:blip r:embed="rId8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26876" y="2547938"/>
            <a:ext cx="257175" cy="2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9;p31" descr=" ">
            <a:extLst>
              <a:ext uri="{FF2B5EF4-FFF2-40B4-BE49-F238E27FC236}">
                <a16:creationId xmlns:a16="http://schemas.microsoft.com/office/drawing/2014/main" id="{01FC892D-6440-E72E-CE3B-8E0697B6D546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8040" y="2569099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9;p31" descr=" ">
            <a:extLst>
              <a:ext uri="{FF2B5EF4-FFF2-40B4-BE49-F238E27FC236}">
                <a16:creationId xmlns:a16="http://schemas.microsoft.com/office/drawing/2014/main" id="{5EEA2462-4E82-DCB8-21E9-3B2970EE26FB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8040" y="3104043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9;p31" descr=" ">
            <a:extLst>
              <a:ext uri="{FF2B5EF4-FFF2-40B4-BE49-F238E27FC236}">
                <a16:creationId xmlns:a16="http://schemas.microsoft.com/office/drawing/2014/main" id="{64F77DEE-36F7-279C-4D3F-45077795A864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748040" y="3588004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8;p31" descr=" ">
            <a:extLst>
              <a:ext uri="{FF2B5EF4-FFF2-40B4-BE49-F238E27FC236}">
                <a16:creationId xmlns:a16="http://schemas.microsoft.com/office/drawing/2014/main" id="{4ACFD136-13BB-D237-97C9-D89408B2D0F5}"/>
              </a:ext>
            </a:extLst>
          </p:cNvPr>
          <p:cNvPicPr preferRelativeResize="0"/>
          <p:nvPr/>
        </p:nvPicPr>
        <p:blipFill rotWithShape="1">
          <a:blip r:embed="rId8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693673" y="2547938"/>
            <a:ext cx="257175" cy="2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9;p31" descr=" ">
            <a:extLst>
              <a:ext uri="{FF2B5EF4-FFF2-40B4-BE49-F238E27FC236}">
                <a16:creationId xmlns:a16="http://schemas.microsoft.com/office/drawing/2014/main" id="{E201BC80-BD27-466B-4B14-29B4B6238C05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14837" y="2569099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9;p31" descr=" ">
            <a:extLst>
              <a:ext uri="{FF2B5EF4-FFF2-40B4-BE49-F238E27FC236}">
                <a16:creationId xmlns:a16="http://schemas.microsoft.com/office/drawing/2014/main" id="{DD682FB8-35AF-EB0B-D6C0-D0655295E581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14837" y="3104043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9;p31" descr=" ">
            <a:extLst>
              <a:ext uri="{FF2B5EF4-FFF2-40B4-BE49-F238E27FC236}">
                <a16:creationId xmlns:a16="http://schemas.microsoft.com/office/drawing/2014/main" id="{D7F31137-11E5-B93C-81DB-F619521C23C9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14837" y="3588004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8;p31" descr=" ">
            <a:extLst>
              <a:ext uri="{FF2B5EF4-FFF2-40B4-BE49-F238E27FC236}">
                <a16:creationId xmlns:a16="http://schemas.microsoft.com/office/drawing/2014/main" id="{EB6A3184-797B-DEE0-F485-1197504DCE65}"/>
              </a:ext>
            </a:extLst>
          </p:cNvPr>
          <p:cNvPicPr preferRelativeResize="0"/>
          <p:nvPr/>
        </p:nvPicPr>
        <p:blipFill rotWithShape="1">
          <a:blip r:embed="rId8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667771" y="2547938"/>
            <a:ext cx="257175" cy="2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9;p31" descr=" ">
            <a:extLst>
              <a:ext uri="{FF2B5EF4-FFF2-40B4-BE49-F238E27FC236}">
                <a16:creationId xmlns:a16="http://schemas.microsoft.com/office/drawing/2014/main" id="{9D18E0A4-0556-4E43-AA83-12F210631137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688935" y="2569099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9;p31" descr=" ">
            <a:extLst>
              <a:ext uri="{FF2B5EF4-FFF2-40B4-BE49-F238E27FC236}">
                <a16:creationId xmlns:a16="http://schemas.microsoft.com/office/drawing/2014/main" id="{716C174E-91AA-AF34-0545-0BF6F930A4D8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688935" y="3104043"/>
            <a:ext cx="214317" cy="2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9;p31" descr=" ">
            <a:extLst>
              <a:ext uri="{FF2B5EF4-FFF2-40B4-BE49-F238E27FC236}">
                <a16:creationId xmlns:a16="http://schemas.microsoft.com/office/drawing/2014/main" id="{1D395AE5-0991-DC23-F506-62CF37A5B945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688935" y="3588004"/>
            <a:ext cx="214317" cy="2148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0A9A564-48A6-E319-56A9-51607C5A4F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835814"/>
                  </p:ext>
                </p:extLst>
              </p:nvPr>
            </p:nvGraphicFramePr>
            <p:xfrm>
              <a:off x="9274712" y="2661331"/>
              <a:ext cx="3528900" cy="151238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528900" cy="1512386"/>
                    </a:xfrm>
                    <a:prstGeom prst="rect">
                      <a:avLst/>
                    </a:prstGeom>
                  </am3d:spPr>
                  <am3d:camera>
                    <am3d:pos x="0" y="0" z="652674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143" d="1000000"/>
                    <am3d:preTrans dx="-16150" dy="211695" dz="190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8431" ay="-3829295" az="91001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137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0A9A564-48A6-E319-56A9-51607C5A4F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4712" y="2661331"/>
                <a:ext cx="3528900" cy="1512386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Google Shape;443;p35">
            <a:extLst>
              <a:ext uri="{FF2B5EF4-FFF2-40B4-BE49-F238E27FC236}">
                <a16:creationId xmlns:a16="http://schemas.microsoft.com/office/drawing/2014/main" id="{9C0475D1-9011-7153-27A1-63665039E015}"/>
              </a:ext>
            </a:extLst>
          </p:cNvPr>
          <p:cNvSpPr/>
          <p:nvPr/>
        </p:nvSpPr>
        <p:spPr>
          <a:xfrm>
            <a:off x="8794138" y="982747"/>
            <a:ext cx="3390668" cy="3890456"/>
          </a:xfrm>
          <a:prstGeom prst="round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50" y="4679275"/>
            <a:ext cx="9144000" cy="464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3930606" y="4817875"/>
            <a:ext cx="12828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ECHO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31921" y="4805850"/>
            <a:ext cx="801932" cy="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 title="IN full color - black letter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0150" y="4855462"/>
            <a:ext cx="801925" cy="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/>
          <p:nvPr/>
        </p:nvSpPr>
        <p:spPr>
          <a:xfrm>
            <a:off x="5213406" y="1176575"/>
            <a:ext cx="3580732" cy="3502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5315919" y="1253044"/>
            <a:ext cx="3390668" cy="3890456"/>
          </a:xfrm>
          <a:prstGeom prst="round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5"/>
          <p:cNvSpPr/>
          <p:nvPr/>
        </p:nvSpPr>
        <p:spPr>
          <a:xfrm rot="10800000">
            <a:off x="8266875" y="125"/>
            <a:ext cx="620700" cy="485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8294175" y="50225"/>
            <a:ext cx="56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35"/>
          <p:cNvSpPr/>
          <p:nvPr/>
        </p:nvSpPr>
        <p:spPr>
          <a:xfrm>
            <a:off x="3445631" y="395300"/>
            <a:ext cx="2248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chivo"/>
              <a:buNone/>
            </a:pPr>
            <a:r>
              <a:rPr lang="en" sz="1600" i="0" u="none" strike="noStrike" cap="none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Introducing</a:t>
            </a:r>
            <a:endParaRPr sz="16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" name="Google Shape;451;p35"/>
          <p:cNvSpPr/>
          <p:nvPr/>
        </p:nvSpPr>
        <p:spPr>
          <a:xfrm>
            <a:off x="1720225" y="728675"/>
            <a:ext cx="5698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chivo ExtraBold"/>
              <a:buNone/>
            </a:pPr>
            <a:r>
              <a:rPr lang="en" sz="2100" i="0" u="none" strike="noStrike" cap="none">
                <a:solidFill>
                  <a:schemeClr val="tx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ECHO</a:t>
            </a:r>
            <a:endParaRPr sz="21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431;p34">
            <a:extLst>
              <a:ext uri="{FF2B5EF4-FFF2-40B4-BE49-F238E27FC236}">
                <a16:creationId xmlns:a16="http://schemas.microsoft.com/office/drawing/2014/main" id="{747942F4-10CD-3793-8911-A92835E49D37}"/>
              </a:ext>
            </a:extLst>
          </p:cNvPr>
          <p:cNvSpPr/>
          <p:nvPr/>
        </p:nvSpPr>
        <p:spPr>
          <a:xfrm>
            <a:off x="790575" y="2064550"/>
            <a:ext cx="4205542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Real-time facial recognition</a:t>
            </a:r>
            <a:endParaRPr sz="1300">
              <a:solidFill>
                <a:schemeClr val="tx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Google Shape;432;p34">
            <a:extLst>
              <a:ext uri="{FF2B5EF4-FFF2-40B4-BE49-F238E27FC236}">
                <a16:creationId xmlns:a16="http://schemas.microsoft.com/office/drawing/2014/main" id="{AE328FEE-DF87-5B8C-21F5-43AEE831E5F6}"/>
              </a:ext>
            </a:extLst>
          </p:cNvPr>
          <p:cNvSpPr/>
          <p:nvPr/>
        </p:nvSpPr>
        <p:spPr>
          <a:xfrm>
            <a:off x="790575" y="2655100"/>
            <a:ext cx="4205542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Voice assistant for reminders and reassurance</a:t>
            </a:r>
            <a:endParaRPr sz="1300">
              <a:solidFill>
                <a:schemeClr val="tx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Google Shape;433;p34">
            <a:extLst>
              <a:ext uri="{FF2B5EF4-FFF2-40B4-BE49-F238E27FC236}">
                <a16:creationId xmlns:a16="http://schemas.microsoft.com/office/drawing/2014/main" id="{44ABE506-CAE3-A44F-DB94-332005A126E3}"/>
              </a:ext>
            </a:extLst>
          </p:cNvPr>
          <p:cNvSpPr/>
          <p:nvPr/>
        </p:nvSpPr>
        <p:spPr>
          <a:xfrm>
            <a:off x="790575" y="3245650"/>
            <a:ext cx="4205542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IN" sz="130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Learns patient routines</a:t>
            </a:r>
            <a:endParaRPr sz="1300">
              <a:solidFill>
                <a:schemeClr val="tx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" name="Google Shape;434;p34" descr=" ">
            <a:extLst>
              <a:ext uri="{FF2B5EF4-FFF2-40B4-BE49-F238E27FC236}">
                <a16:creationId xmlns:a16="http://schemas.microsoft.com/office/drawing/2014/main" id="{F62C3B64-D6C1-CFA2-3B4E-A494BACEBD0F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6251" y="2064544"/>
            <a:ext cx="1619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35;p34" descr=" ">
            <a:extLst>
              <a:ext uri="{FF2B5EF4-FFF2-40B4-BE49-F238E27FC236}">
                <a16:creationId xmlns:a16="http://schemas.microsoft.com/office/drawing/2014/main" id="{C4F0C7C2-34B9-1310-EA6F-AC55B0466CED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6251" y="2655094"/>
            <a:ext cx="1619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36;p34" descr=" ">
            <a:extLst>
              <a:ext uri="{FF2B5EF4-FFF2-40B4-BE49-F238E27FC236}">
                <a16:creationId xmlns:a16="http://schemas.microsoft.com/office/drawing/2014/main" id="{6F59AD03-0D64-96CA-7B24-405DFE048F9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6251" y="3252719"/>
            <a:ext cx="1619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33;p34">
            <a:extLst>
              <a:ext uri="{FF2B5EF4-FFF2-40B4-BE49-F238E27FC236}">
                <a16:creationId xmlns:a16="http://schemas.microsoft.com/office/drawing/2014/main" id="{FA9FBB96-B45D-79AE-DA58-96AA92752F45}"/>
              </a:ext>
            </a:extLst>
          </p:cNvPr>
          <p:cNvSpPr/>
          <p:nvPr/>
        </p:nvSpPr>
        <p:spPr>
          <a:xfrm>
            <a:off x="790575" y="3782150"/>
            <a:ext cx="4205542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IN" sz="130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GDPR &amp; HIPAA-aligned protocols</a:t>
            </a:r>
            <a:endParaRPr sz="1300">
              <a:solidFill>
                <a:schemeClr val="tx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Google Shape;436;p34" descr=" ">
            <a:extLst>
              <a:ext uri="{FF2B5EF4-FFF2-40B4-BE49-F238E27FC236}">
                <a16:creationId xmlns:a16="http://schemas.microsoft.com/office/drawing/2014/main" id="{0C9D42B7-0108-D9B2-BF5D-7DF8148ACCC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6251" y="3789219"/>
            <a:ext cx="161925" cy="228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466C74C-64E6-994D-793C-C5FFAAD7CD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6916362"/>
                  </p:ext>
                </p:extLst>
              </p:nvPr>
            </p:nvGraphicFramePr>
            <p:xfrm>
              <a:off x="5341921" y="1823796"/>
              <a:ext cx="3338663" cy="19282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338663" cy="1928283"/>
                    </a:xfrm>
                    <a:prstGeom prst="rect">
                      <a:avLst/>
                    </a:prstGeom>
                  </am3d:spPr>
                  <am3d:camera>
                    <am3d:pos x="0" y="0" z="652674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143" d="1000000"/>
                    <am3d:preTrans dx="-16150" dy="211695" dz="19012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450" ay="-19900" az="-60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37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466C74C-64E6-994D-793C-C5FFAAD7CD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1921" y="1823796"/>
                <a:ext cx="3338663" cy="192828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Google Shape;443;p35">
            <a:extLst>
              <a:ext uri="{FF2B5EF4-FFF2-40B4-BE49-F238E27FC236}">
                <a16:creationId xmlns:a16="http://schemas.microsoft.com/office/drawing/2014/main" id="{A95D157E-FD5A-3ED2-64CC-53FB9EFA3567}"/>
              </a:ext>
            </a:extLst>
          </p:cNvPr>
          <p:cNvSpPr/>
          <p:nvPr/>
        </p:nvSpPr>
        <p:spPr>
          <a:xfrm>
            <a:off x="8794138" y="982747"/>
            <a:ext cx="3390668" cy="3890456"/>
          </a:xfrm>
          <a:prstGeom prst="round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50" y="4679275"/>
            <a:ext cx="9144000" cy="464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3930606" y="4817875"/>
            <a:ext cx="12828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000"/>
            </a:pPr>
            <a:r>
              <a:rPr lang="en-IN" sz="1000">
                <a:solidFill>
                  <a:schemeClr val="dk1"/>
                </a:solidFill>
                <a:latin typeface="Archivo SemiBold"/>
                <a:cs typeface="Archivo SemiBold"/>
                <a:sym typeface="Calibri"/>
              </a:rPr>
              <a:t>ECHO</a:t>
            </a:r>
            <a:endParaRPr sz="1000">
              <a:solidFill>
                <a:schemeClr val="dk1"/>
              </a:solidFill>
              <a:latin typeface="Archivo SemiBold"/>
              <a:cs typeface="Archivo SemiBold"/>
              <a:sym typeface="Calibri"/>
            </a:endParaRPr>
          </a:p>
        </p:txBody>
      </p:sp>
      <p:pic>
        <p:nvPicPr>
          <p:cNvPr id="446" name="Google Shape;44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1921" y="4805850"/>
            <a:ext cx="801932" cy="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 title="IN full color - black letter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150" y="4855462"/>
            <a:ext cx="801925" cy="1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2;p27">
            <a:extLst>
              <a:ext uri="{FF2B5EF4-FFF2-40B4-BE49-F238E27FC236}">
                <a16:creationId xmlns:a16="http://schemas.microsoft.com/office/drawing/2014/main" id="{B779D3A5-409F-2CDB-71BC-04AFB565FA5C}"/>
              </a:ext>
            </a:extLst>
          </p:cNvPr>
          <p:cNvPicPr preferRelativeResize="0"/>
          <p:nvPr/>
        </p:nvPicPr>
        <p:blipFill rotWithShape="1">
          <a:blip r:embed="rId9"/>
          <a:srcRect/>
          <a:stretch/>
        </p:blipFill>
        <p:spPr>
          <a:xfrm>
            <a:off x="240427" y="247030"/>
            <a:ext cx="1252532" cy="12525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/>
          <p:nvPr/>
        </p:nvSpPr>
        <p:spPr>
          <a:xfrm>
            <a:off x="50" y="4679275"/>
            <a:ext cx="9144000" cy="464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3930606" y="4817875"/>
            <a:ext cx="12828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chivo SemiBold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ECHO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921" y="4805850"/>
            <a:ext cx="801932" cy="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6"/>
          <p:cNvSpPr/>
          <p:nvPr/>
        </p:nvSpPr>
        <p:spPr>
          <a:xfrm rot="10800000">
            <a:off x="8266875" y="125"/>
            <a:ext cx="620700" cy="485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6"/>
          <p:cNvSpPr txBox="1"/>
          <p:nvPr/>
        </p:nvSpPr>
        <p:spPr>
          <a:xfrm>
            <a:off x="8294175" y="50225"/>
            <a:ext cx="56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2" name="Google Shape;462;p36" title="IN full color - black lett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50" y="4855462"/>
            <a:ext cx="801925" cy="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6"/>
          <p:cNvSpPr/>
          <p:nvPr/>
        </p:nvSpPr>
        <p:spPr>
          <a:xfrm>
            <a:off x="466726" y="247650"/>
            <a:ext cx="6727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chivo"/>
              <a:buNone/>
            </a:pPr>
            <a:r>
              <a:rPr lang="en" sz="2400" b="1" i="0" u="none" strike="noStrike" cap="none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Making it happen (Use-cases)</a:t>
            </a:r>
            <a:endParaRPr sz="24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532238" y="1742241"/>
            <a:ext cx="2119200" cy="53340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6"/>
          <p:cNvSpPr/>
          <p:nvPr/>
        </p:nvSpPr>
        <p:spPr>
          <a:xfrm>
            <a:off x="684639" y="2123241"/>
            <a:ext cx="228600" cy="228600"/>
          </a:xfrm>
          <a:prstGeom prst="roundRect">
            <a:avLst>
              <a:gd name="adj" fmla="val 1041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6"/>
          <p:cNvSpPr/>
          <p:nvPr/>
        </p:nvSpPr>
        <p:spPr>
          <a:xfrm>
            <a:off x="703688" y="1875929"/>
            <a:ext cx="1852800" cy="27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SemiBold"/>
              <a:buNone/>
            </a:pPr>
            <a:r>
              <a:rPr lang="en-IN" b="0" i="0" u="none" strike="noStrike" cap="none" dirty="0">
                <a:solidFill>
                  <a:schemeClr val="bg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Wearable Memory Aid</a:t>
            </a:r>
            <a:endParaRPr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6"/>
          <p:cNvSpPr/>
          <p:nvPr/>
        </p:nvSpPr>
        <p:spPr>
          <a:xfrm>
            <a:off x="548822" y="2980152"/>
            <a:ext cx="2119200" cy="53340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701223" y="3361152"/>
            <a:ext cx="228600" cy="228600"/>
          </a:xfrm>
          <a:prstGeom prst="roundRect">
            <a:avLst>
              <a:gd name="adj" fmla="val 1041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3821061" y="1742241"/>
            <a:ext cx="2119200" cy="53340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3973462" y="2123241"/>
            <a:ext cx="228600" cy="228600"/>
          </a:xfrm>
          <a:prstGeom prst="roundRect">
            <a:avLst>
              <a:gd name="adj" fmla="val 1041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3838951" y="2974373"/>
            <a:ext cx="2119200" cy="53340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6"/>
          <p:cNvSpPr/>
          <p:nvPr/>
        </p:nvSpPr>
        <p:spPr>
          <a:xfrm>
            <a:off x="3991352" y="3355373"/>
            <a:ext cx="228600" cy="228600"/>
          </a:xfrm>
          <a:prstGeom prst="roundRect">
            <a:avLst>
              <a:gd name="adj" fmla="val 1041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6832540" y="1742241"/>
            <a:ext cx="2119200" cy="53340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6"/>
          <p:cNvSpPr/>
          <p:nvPr/>
        </p:nvSpPr>
        <p:spPr>
          <a:xfrm>
            <a:off x="6984941" y="2123241"/>
            <a:ext cx="228600" cy="228600"/>
          </a:xfrm>
          <a:prstGeom prst="roundRect">
            <a:avLst>
              <a:gd name="adj" fmla="val 1041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6832540" y="2974373"/>
            <a:ext cx="2119200" cy="533400"/>
          </a:xfrm>
          <a:prstGeom prst="roundRect">
            <a:avLst>
              <a:gd name="adj" fmla="val 91286"/>
            </a:avLst>
          </a:prstGeom>
          <a:solidFill>
            <a:srgbClr val="FFFFFF"/>
          </a:solidFill>
          <a:ln w="1270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6984941" y="3379226"/>
            <a:ext cx="228600" cy="228600"/>
          </a:xfrm>
          <a:prstGeom prst="roundRect">
            <a:avLst>
              <a:gd name="adj" fmla="val 1041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" name="Google Shape;482;p36"/>
          <p:cNvCxnSpPr/>
          <p:nvPr/>
        </p:nvCxnSpPr>
        <p:spPr>
          <a:xfrm>
            <a:off x="3198650" y="1016000"/>
            <a:ext cx="0" cy="3661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6"/>
          <p:cNvCxnSpPr/>
          <p:nvPr/>
        </p:nvCxnSpPr>
        <p:spPr>
          <a:xfrm>
            <a:off x="6386400" y="1008125"/>
            <a:ext cx="0" cy="3661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4" name="Google Shape;484;p36"/>
          <p:cNvSpPr/>
          <p:nvPr/>
        </p:nvSpPr>
        <p:spPr>
          <a:xfrm>
            <a:off x="1290639" y="971550"/>
            <a:ext cx="5112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522E0"/>
              </a:buClr>
              <a:buSzPts val="1000"/>
              <a:buFont typeface="Archivo SemiBold"/>
              <a:buNone/>
            </a:pPr>
            <a:r>
              <a:rPr lang="en" sz="8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Current </a:t>
            </a:r>
            <a:endParaRPr sz="8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5" name="Google Shape;485;p36"/>
          <p:cNvSpPr/>
          <p:nvPr/>
        </p:nvSpPr>
        <p:spPr>
          <a:xfrm>
            <a:off x="4375224" y="971550"/>
            <a:ext cx="9528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522E0"/>
              </a:buClr>
              <a:buSzPts val="1000"/>
              <a:buFont typeface="Archivo SemiBold"/>
              <a:buNone/>
            </a:pPr>
            <a:r>
              <a:rPr lang="en" sz="80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Near Future</a:t>
            </a:r>
            <a:r>
              <a:rPr lang="en" sz="8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8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36"/>
          <p:cNvSpPr/>
          <p:nvPr/>
        </p:nvSpPr>
        <p:spPr>
          <a:xfrm>
            <a:off x="7397849" y="971550"/>
            <a:ext cx="9528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522E0"/>
              </a:buClr>
              <a:buSzPts val="1000"/>
              <a:buFont typeface="Archivo SemiBold"/>
              <a:buNone/>
            </a:pPr>
            <a:r>
              <a:rPr lang="en" sz="80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Distant Future</a:t>
            </a:r>
            <a:r>
              <a:rPr lang="en" sz="800" i="0" u="none" strike="noStrike" cap="none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8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466;p36">
            <a:extLst>
              <a:ext uri="{FF2B5EF4-FFF2-40B4-BE49-F238E27FC236}">
                <a16:creationId xmlns:a16="http://schemas.microsoft.com/office/drawing/2014/main" id="{2EC5A2EC-1693-62BD-13A5-83FFAAD69D76}"/>
              </a:ext>
            </a:extLst>
          </p:cNvPr>
          <p:cNvSpPr/>
          <p:nvPr/>
        </p:nvSpPr>
        <p:spPr>
          <a:xfrm>
            <a:off x="717834" y="3057968"/>
            <a:ext cx="1852800" cy="27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SemiBold"/>
              <a:buNone/>
            </a:pPr>
            <a:r>
              <a:rPr lang="en-IN" b="0" i="0" u="none" strike="noStrike" cap="none" dirty="0">
                <a:solidFill>
                  <a:schemeClr val="bg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Caregiver Feedback Dashboard</a:t>
            </a:r>
            <a:endParaRPr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6;p36">
            <a:extLst>
              <a:ext uri="{FF2B5EF4-FFF2-40B4-BE49-F238E27FC236}">
                <a16:creationId xmlns:a16="http://schemas.microsoft.com/office/drawing/2014/main" id="{D52FDDC1-5EF2-BD92-16F1-7155FC476C25}"/>
              </a:ext>
            </a:extLst>
          </p:cNvPr>
          <p:cNvSpPr/>
          <p:nvPr/>
        </p:nvSpPr>
        <p:spPr>
          <a:xfrm>
            <a:off x="4039327" y="3134558"/>
            <a:ext cx="1852800" cy="27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SemiBold"/>
              <a:buNone/>
            </a:pPr>
            <a:r>
              <a:rPr lang="en-IN" b="0" i="0" u="none" strike="noStrike" cap="none" dirty="0">
                <a:solidFill>
                  <a:schemeClr val="bg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Routine Guidance</a:t>
            </a:r>
            <a:endParaRPr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66;p36">
            <a:extLst>
              <a:ext uri="{FF2B5EF4-FFF2-40B4-BE49-F238E27FC236}">
                <a16:creationId xmlns:a16="http://schemas.microsoft.com/office/drawing/2014/main" id="{AE46BC5B-FE7A-8DD6-30A9-4E2C702EBDF9}"/>
              </a:ext>
            </a:extLst>
          </p:cNvPr>
          <p:cNvSpPr/>
          <p:nvPr/>
        </p:nvSpPr>
        <p:spPr>
          <a:xfrm>
            <a:off x="3992512" y="1817568"/>
            <a:ext cx="1852800" cy="27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SemiBold"/>
              <a:buNone/>
            </a:pPr>
            <a:r>
              <a:rPr lang="en-IN" b="0" i="0" u="none" strike="noStrike" cap="none" dirty="0">
                <a:solidFill>
                  <a:schemeClr val="bg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Emotion &amp; Fall Detection</a:t>
            </a:r>
            <a:endParaRPr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6;p36">
            <a:extLst>
              <a:ext uri="{FF2B5EF4-FFF2-40B4-BE49-F238E27FC236}">
                <a16:creationId xmlns:a16="http://schemas.microsoft.com/office/drawing/2014/main" id="{BC9ECA04-55D3-3C43-FBE8-FF9DC11D532D}"/>
              </a:ext>
            </a:extLst>
          </p:cNvPr>
          <p:cNvSpPr/>
          <p:nvPr/>
        </p:nvSpPr>
        <p:spPr>
          <a:xfrm>
            <a:off x="7028725" y="1800126"/>
            <a:ext cx="1852800" cy="27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SemiBold"/>
              <a:buNone/>
            </a:pPr>
            <a:r>
              <a:rPr lang="en-IN" b="0" i="0" u="none" strike="noStrike" cap="none" dirty="0">
                <a:solidFill>
                  <a:schemeClr val="bg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Predictive Memory Health Monitoring</a:t>
            </a:r>
            <a:endParaRPr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6;p36">
            <a:extLst>
              <a:ext uri="{FF2B5EF4-FFF2-40B4-BE49-F238E27FC236}">
                <a16:creationId xmlns:a16="http://schemas.microsoft.com/office/drawing/2014/main" id="{066473BB-34DB-1C50-A1CF-4728E10BC910}"/>
              </a:ext>
            </a:extLst>
          </p:cNvPr>
          <p:cNvSpPr/>
          <p:nvPr/>
        </p:nvSpPr>
        <p:spPr>
          <a:xfrm>
            <a:off x="6976990" y="3026336"/>
            <a:ext cx="1852800" cy="27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SemiBold"/>
              <a:buNone/>
            </a:pPr>
            <a:r>
              <a:rPr lang="en-IN" sz="1300" b="0" i="0" u="none" strike="noStrike" cap="none" dirty="0">
                <a:solidFill>
                  <a:schemeClr val="bg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Institutional Deployment &amp; Policy Integration</a:t>
            </a:r>
            <a:endParaRPr sz="13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>
            <a:off x="50" y="4679275"/>
            <a:ext cx="9144000" cy="464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7"/>
          <p:cNvSpPr/>
          <p:nvPr/>
        </p:nvSpPr>
        <p:spPr>
          <a:xfrm>
            <a:off x="3930606" y="4817875"/>
            <a:ext cx="12828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buClr>
                <a:srgbClr val="FFFFFF"/>
              </a:buClr>
              <a:buSzPts val="1000"/>
            </a:pPr>
            <a:r>
              <a:rPr lang="en-I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ECHO</a:t>
            </a:r>
            <a:endParaRPr lang="en-IN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921" y="4805850"/>
            <a:ext cx="801932" cy="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7"/>
          <p:cNvSpPr/>
          <p:nvPr/>
        </p:nvSpPr>
        <p:spPr>
          <a:xfrm rot="10800000">
            <a:off x="8266875" y="125"/>
            <a:ext cx="620700" cy="485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37"/>
          <p:cNvSpPr txBox="1"/>
          <p:nvPr/>
        </p:nvSpPr>
        <p:spPr>
          <a:xfrm>
            <a:off x="8294175" y="50225"/>
            <a:ext cx="56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6" name="Google Shape;496;p37" title="IN full color - black lett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50" y="4855462"/>
            <a:ext cx="801925" cy="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7"/>
          <p:cNvSpPr/>
          <p:nvPr/>
        </p:nvSpPr>
        <p:spPr>
          <a:xfrm>
            <a:off x="476250" y="210906"/>
            <a:ext cx="4801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chivo"/>
              <a:buNone/>
            </a:pPr>
            <a:r>
              <a:rPr lang="en" sz="3000" b="1" i="0" u="none" strike="noStrike" cap="none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Why Now? </a:t>
            </a:r>
            <a:endParaRPr sz="30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0" name="Picture 469">
            <a:extLst>
              <a:ext uri="{FF2B5EF4-FFF2-40B4-BE49-F238E27FC236}">
                <a16:creationId xmlns:a16="http://schemas.microsoft.com/office/drawing/2014/main" id="{9D29B7E7-830E-2C21-2F79-C7979DF66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742" y="-805507"/>
            <a:ext cx="7932145" cy="60709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11">
          <a:extLst>
            <a:ext uri="{FF2B5EF4-FFF2-40B4-BE49-F238E27FC236}">
              <a16:creationId xmlns:a16="http://schemas.microsoft.com/office/drawing/2014/main" id="{554BFC4C-0672-39A0-040E-018E3AED9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">
            <a:extLst>
              <a:ext uri="{FF2B5EF4-FFF2-40B4-BE49-F238E27FC236}">
                <a16:creationId xmlns:a16="http://schemas.microsoft.com/office/drawing/2014/main" id="{20EA48DF-933A-0391-B89C-8AAB079B437A}"/>
              </a:ext>
            </a:extLst>
          </p:cNvPr>
          <p:cNvSpPr/>
          <p:nvPr/>
        </p:nvSpPr>
        <p:spPr>
          <a:xfrm>
            <a:off x="50" y="4679275"/>
            <a:ext cx="9144000" cy="464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38">
            <a:extLst>
              <a:ext uri="{FF2B5EF4-FFF2-40B4-BE49-F238E27FC236}">
                <a16:creationId xmlns:a16="http://schemas.microsoft.com/office/drawing/2014/main" id="{492AABC0-4829-925A-8AC0-FE76C48DC7FB}"/>
              </a:ext>
            </a:extLst>
          </p:cNvPr>
          <p:cNvSpPr/>
          <p:nvPr/>
        </p:nvSpPr>
        <p:spPr>
          <a:xfrm>
            <a:off x="3930606" y="4817875"/>
            <a:ext cx="12828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buClr>
                <a:srgbClr val="FFFFFF"/>
              </a:buClr>
              <a:buSzPts val="1000"/>
            </a:pPr>
            <a:r>
              <a:rPr lang="en-I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ECHO</a:t>
            </a:r>
            <a:endParaRPr lang="en-IN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38">
            <a:extLst>
              <a:ext uri="{FF2B5EF4-FFF2-40B4-BE49-F238E27FC236}">
                <a16:creationId xmlns:a16="http://schemas.microsoft.com/office/drawing/2014/main" id="{71FEC2F8-BA3B-7417-B7BB-3BC12BB4C4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921" y="4805850"/>
            <a:ext cx="801932" cy="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8">
            <a:extLst>
              <a:ext uri="{FF2B5EF4-FFF2-40B4-BE49-F238E27FC236}">
                <a16:creationId xmlns:a16="http://schemas.microsoft.com/office/drawing/2014/main" id="{C086A7FF-A4D7-1826-39AC-0FD2FF0FA5F8}"/>
              </a:ext>
            </a:extLst>
          </p:cNvPr>
          <p:cNvSpPr/>
          <p:nvPr/>
        </p:nvSpPr>
        <p:spPr>
          <a:xfrm rot="10800000">
            <a:off x="8266875" y="125"/>
            <a:ext cx="620700" cy="485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38">
            <a:extLst>
              <a:ext uri="{FF2B5EF4-FFF2-40B4-BE49-F238E27FC236}">
                <a16:creationId xmlns:a16="http://schemas.microsoft.com/office/drawing/2014/main" id="{60A11141-F37D-28F8-FFBA-4F23287F3A29}"/>
              </a:ext>
            </a:extLst>
          </p:cNvPr>
          <p:cNvSpPr txBox="1"/>
          <p:nvPr/>
        </p:nvSpPr>
        <p:spPr>
          <a:xfrm>
            <a:off x="8294175" y="50225"/>
            <a:ext cx="56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7" name="Google Shape;517;p38" title="IN full color - black letter.png">
            <a:extLst>
              <a:ext uri="{FF2B5EF4-FFF2-40B4-BE49-F238E27FC236}">
                <a16:creationId xmlns:a16="http://schemas.microsoft.com/office/drawing/2014/main" id="{30D13E73-04E8-4C6F-7E45-3582997221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150" y="4855462"/>
            <a:ext cx="801925" cy="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8">
            <a:extLst>
              <a:ext uri="{FF2B5EF4-FFF2-40B4-BE49-F238E27FC236}">
                <a16:creationId xmlns:a16="http://schemas.microsoft.com/office/drawing/2014/main" id="{FB818B0A-B5D3-E59B-4FDA-ED42D5CC5EF2}"/>
              </a:ext>
            </a:extLst>
          </p:cNvPr>
          <p:cNvSpPr/>
          <p:nvPr/>
        </p:nvSpPr>
        <p:spPr>
          <a:xfrm>
            <a:off x="476251" y="568256"/>
            <a:ext cx="38370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chivo"/>
              <a:buNone/>
            </a:pPr>
            <a:r>
              <a:rPr lang="en" sz="3000" b="1" i="0" u="none" strike="noStrike" cap="none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Why are </a:t>
            </a:r>
            <a:r>
              <a:rPr lang="en" sz="3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we</a:t>
            </a:r>
            <a:r>
              <a:rPr lang="en" sz="3000" b="1" i="0" u="none" strike="noStrike" cap="none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 the ones to do it?</a:t>
            </a:r>
            <a:endParaRPr sz="30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" name="Google Shape;519;p38">
            <a:extLst>
              <a:ext uri="{FF2B5EF4-FFF2-40B4-BE49-F238E27FC236}">
                <a16:creationId xmlns:a16="http://schemas.microsoft.com/office/drawing/2014/main" id="{CD7CECCB-ADEF-CC88-EBFA-5D206D585964}"/>
              </a:ext>
            </a:extLst>
          </p:cNvPr>
          <p:cNvSpPr/>
          <p:nvPr/>
        </p:nvSpPr>
        <p:spPr>
          <a:xfrm>
            <a:off x="573602" y="2121694"/>
            <a:ext cx="4351786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 i="0" u="none" strike="noStrike" cap="none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Built and deployed real-world AI and decentralized systems.</a:t>
            </a:r>
          </a:p>
        </p:txBody>
      </p:sp>
      <p:pic>
        <p:nvPicPr>
          <p:cNvPr id="520" name="Google Shape;520;p38" descr=" ">
            <a:extLst>
              <a:ext uri="{FF2B5EF4-FFF2-40B4-BE49-F238E27FC236}">
                <a16:creationId xmlns:a16="http://schemas.microsoft.com/office/drawing/2014/main" id="{4D86371C-403C-5D2D-E451-29360C839009}"/>
              </a:ext>
            </a:extLst>
          </p:cNvPr>
          <p:cNvPicPr preferRelativeResize="0"/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59277" y="2712244"/>
            <a:ext cx="170098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8">
            <a:extLst>
              <a:ext uri="{FF2B5EF4-FFF2-40B4-BE49-F238E27FC236}">
                <a16:creationId xmlns:a16="http://schemas.microsoft.com/office/drawing/2014/main" id="{14101FF2-9E77-EC75-C46B-945DA6C9520A}"/>
              </a:ext>
            </a:extLst>
          </p:cNvPr>
          <p:cNvSpPr/>
          <p:nvPr/>
        </p:nvSpPr>
        <p:spPr>
          <a:xfrm>
            <a:off x="573602" y="2712244"/>
            <a:ext cx="4515618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 i="0" u="none" strike="noStrike" cap="none" dirty="0">
                <a:solidFill>
                  <a:schemeClr val="tx1"/>
                </a:solidFill>
                <a:latin typeface="Poppins" panose="00000500000000000000" pitchFamily="2" charset="0"/>
                <a:ea typeface="Poppins SemiBold"/>
                <a:cs typeface="Poppins" panose="00000500000000000000" pitchFamily="2" charset="0"/>
                <a:sym typeface="Poppins SemiBold"/>
              </a:rPr>
              <a:t>Hands-on experience designing and developing smart contract logic.</a:t>
            </a:r>
          </a:p>
        </p:txBody>
      </p:sp>
      <p:pic>
        <p:nvPicPr>
          <p:cNvPr id="522" name="Google Shape;522;p38" descr=" ">
            <a:extLst>
              <a:ext uri="{FF2B5EF4-FFF2-40B4-BE49-F238E27FC236}">
                <a16:creationId xmlns:a16="http://schemas.microsoft.com/office/drawing/2014/main" id="{76328AE1-2112-C35A-D2BD-F2B931D18AFF}"/>
              </a:ext>
            </a:extLst>
          </p:cNvPr>
          <p:cNvPicPr preferRelativeResize="0"/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59277" y="3302794"/>
            <a:ext cx="170098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8">
            <a:extLst>
              <a:ext uri="{FF2B5EF4-FFF2-40B4-BE49-F238E27FC236}">
                <a16:creationId xmlns:a16="http://schemas.microsoft.com/office/drawing/2014/main" id="{9BF82F06-1850-5B8A-9866-F23937775D71}"/>
              </a:ext>
            </a:extLst>
          </p:cNvPr>
          <p:cNvSpPr/>
          <p:nvPr/>
        </p:nvSpPr>
        <p:spPr>
          <a:xfrm>
            <a:off x="573602" y="3302794"/>
            <a:ext cx="4176222" cy="45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Worked extensively with cloud-based deployments and scalable systems.</a:t>
            </a:r>
          </a:p>
        </p:txBody>
      </p:sp>
      <p:pic>
        <p:nvPicPr>
          <p:cNvPr id="524" name="Google Shape;524;p38" descr=" ">
            <a:extLst>
              <a:ext uri="{FF2B5EF4-FFF2-40B4-BE49-F238E27FC236}">
                <a16:creationId xmlns:a16="http://schemas.microsoft.com/office/drawing/2014/main" id="{2554526C-3610-9B05-004F-1FB1657369BB}"/>
              </a:ext>
            </a:extLst>
          </p:cNvPr>
          <p:cNvPicPr preferRelativeResize="0"/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59277" y="2175731"/>
            <a:ext cx="170098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8">
            <a:extLst>
              <a:ext uri="{FF2B5EF4-FFF2-40B4-BE49-F238E27FC236}">
                <a16:creationId xmlns:a16="http://schemas.microsoft.com/office/drawing/2014/main" id="{7115A815-51BF-CE6F-0B75-A1CE57C31FF5}"/>
              </a:ext>
            </a:extLst>
          </p:cNvPr>
          <p:cNvSpPr/>
          <p:nvPr/>
        </p:nvSpPr>
        <p:spPr>
          <a:xfrm>
            <a:off x="5213405" y="2228746"/>
            <a:ext cx="1467123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SemiBold"/>
              <a:buNone/>
            </a:pPr>
            <a:r>
              <a:rPr lang="en" sz="13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Archana Gupta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38">
            <a:extLst>
              <a:ext uri="{FF2B5EF4-FFF2-40B4-BE49-F238E27FC236}">
                <a16:creationId xmlns:a16="http://schemas.microsoft.com/office/drawing/2014/main" id="{AAF93372-DF6D-5231-10E7-A193767E84F7}"/>
              </a:ext>
            </a:extLst>
          </p:cNvPr>
          <p:cNvSpPr/>
          <p:nvPr/>
        </p:nvSpPr>
        <p:spPr>
          <a:xfrm>
            <a:off x="4915705" y="2468043"/>
            <a:ext cx="1940336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Medium"/>
              <a:buNone/>
            </a:pPr>
            <a:r>
              <a:rPr lang="en" sz="900" dirty="0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UI/UX Designer</a:t>
            </a:r>
            <a:endParaRPr sz="9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38">
            <a:extLst>
              <a:ext uri="{FF2B5EF4-FFF2-40B4-BE49-F238E27FC236}">
                <a16:creationId xmlns:a16="http://schemas.microsoft.com/office/drawing/2014/main" id="{9ACD9F55-9B7A-8FD2-7E73-88211F01D737}"/>
              </a:ext>
            </a:extLst>
          </p:cNvPr>
          <p:cNvSpPr/>
          <p:nvPr/>
        </p:nvSpPr>
        <p:spPr>
          <a:xfrm>
            <a:off x="7091899" y="644070"/>
            <a:ext cx="1467124" cy="1534428"/>
          </a:xfrm>
          <a:prstGeom prst="roundRect">
            <a:avLst>
              <a:gd name="adj" fmla="val 29209"/>
            </a:avLst>
          </a:prstGeom>
          <a:blipFill>
            <a:blip r:embed="rId7"/>
            <a:stretch>
              <a:fillRect l="-27838" t="-17207" r="-29261" b="-30735"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38">
            <a:extLst>
              <a:ext uri="{FF2B5EF4-FFF2-40B4-BE49-F238E27FC236}">
                <a16:creationId xmlns:a16="http://schemas.microsoft.com/office/drawing/2014/main" id="{A03D1C81-B1EA-2EAB-A95B-52B9A590B2AB}"/>
              </a:ext>
            </a:extLst>
          </p:cNvPr>
          <p:cNvSpPr/>
          <p:nvPr/>
        </p:nvSpPr>
        <p:spPr>
          <a:xfrm>
            <a:off x="7110223" y="2228404"/>
            <a:ext cx="14488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SemiBold"/>
              <a:buNone/>
            </a:pPr>
            <a:r>
              <a:rPr lang="en" sz="1300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Ashutosh Rath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1" name="Google Shape;531;p38">
            <a:extLst>
              <a:ext uri="{FF2B5EF4-FFF2-40B4-BE49-F238E27FC236}">
                <a16:creationId xmlns:a16="http://schemas.microsoft.com/office/drawing/2014/main" id="{5883C920-5A74-C76D-6125-6050F36B352A}"/>
              </a:ext>
            </a:extLst>
          </p:cNvPr>
          <p:cNvSpPr/>
          <p:nvPr/>
        </p:nvSpPr>
        <p:spPr>
          <a:xfrm>
            <a:off x="5213405" y="2741522"/>
            <a:ext cx="1431220" cy="1481101"/>
          </a:xfrm>
          <a:prstGeom prst="roundRect">
            <a:avLst>
              <a:gd name="adj" fmla="val 18503"/>
            </a:avLst>
          </a:prstGeom>
          <a:blipFill>
            <a:blip r:embed="rId8"/>
            <a:stretch>
              <a:fillRect l="-31305" t="-39387" r="-25795" b="-23520"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38">
            <a:extLst>
              <a:ext uri="{FF2B5EF4-FFF2-40B4-BE49-F238E27FC236}">
                <a16:creationId xmlns:a16="http://schemas.microsoft.com/office/drawing/2014/main" id="{9D6AFC8A-E038-6EE9-B43C-9D812A7FAC1A}"/>
              </a:ext>
            </a:extLst>
          </p:cNvPr>
          <p:cNvSpPr/>
          <p:nvPr/>
        </p:nvSpPr>
        <p:spPr>
          <a:xfrm>
            <a:off x="5187442" y="4216958"/>
            <a:ext cx="143122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SemiBold"/>
              <a:buNone/>
            </a:pPr>
            <a:r>
              <a:rPr lang="en-IN" sz="13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Kartik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3" name="Google Shape;533;p38">
            <a:extLst>
              <a:ext uri="{FF2B5EF4-FFF2-40B4-BE49-F238E27FC236}">
                <a16:creationId xmlns:a16="http://schemas.microsoft.com/office/drawing/2014/main" id="{7183BF1D-1B8A-87C3-185F-559248E24204}"/>
              </a:ext>
            </a:extLst>
          </p:cNvPr>
          <p:cNvSpPr/>
          <p:nvPr/>
        </p:nvSpPr>
        <p:spPr>
          <a:xfrm>
            <a:off x="5089220" y="4446708"/>
            <a:ext cx="1704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Medium"/>
              <a:buNone/>
            </a:pPr>
            <a:r>
              <a:rPr lang="en" sz="900" dirty="0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ML Engineer</a:t>
            </a:r>
            <a:endParaRPr sz="9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5" name="Google Shape;535;p38">
            <a:extLst>
              <a:ext uri="{FF2B5EF4-FFF2-40B4-BE49-F238E27FC236}">
                <a16:creationId xmlns:a16="http://schemas.microsoft.com/office/drawing/2014/main" id="{A08D17D5-F5A0-5E28-0C3A-2E59233A1D0A}"/>
              </a:ext>
            </a:extLst>
          </p:cNvPr>
          <p:cNvSpPr/>
          <p:nvPr/>
        </p:nvSpPr>
        <p:spPr>
          <a:xfrm>
            <a:off x="7110223" y="4205371"/>
            <a:ext cx="147473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SemiBold"/>
              <a:buNone/>
            </a:pPr>
            <a:r>
              <a:rPr lang="en" sz="1300" i="0" u="none" strike="noStrike" cap="none" dirty="0">
                <a:solidFill>
                  <a:schemeClr val="tx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Sa</a:t>
            </a:r>
            <a:r>
              <a:rPr lang="en" sz="1300" dirty="0">
                <a:solidFill>
                  <a:schemeClr val="tx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tyabrat Sahu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527;p38">
            <a:extLst>
              <a:ext uri="{FF2B5EF4-FFF2-40B4-BE49-F238E27FC236}">
                <a16:creationId xmlns:a16="http://schemas.microsoft.com/office/drawing/2014/main" id="{504B783A-3E9E-833B-D0B2-1FC4C4B55187}"/>
              </a:ext>
            </a:extLst>
          </p:cNvPr>
          <p:cNvSpPr/>
          <p:nvPr/>
        </p:nvSpPr>
        <p:spPr>
          <a:xfrm>
            <a:off x="6846100" y="2468043"/>
            <a:ext cx="1940336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Medium"/>
              <a:buNone/>
            </a:pPr>
            <a:r>
              <a:rPr lang="en-IN" sz="900" i="0" u="none" strike="noStrike" cap="none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IOT Squad</a:t>
            </a:r>
            <a:endParaRPr sz="9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27;p38">
            <a:extLst>
              <a:ext uri="{FF2B5EF4-FFF2-40B4-BE49-F238E27FC236}">
                <a16:creationId xmlns:a16="http://schemas.microsoft.com/office/drawing/2014/main" id="{D56A7D42-C58E-5609-619F-2FE123E793B3}"/>
              </a:ext>
            </a:extLst>
          </p:cNvPr>
          <p:cNvSpPr/>
          <p:nvPr/>
        </p:nvSpPr>
        <p:spPr>
          <a:xfrm>
            <a:off x="6877424" y="4475128"/>
            <a:ext cx="1940336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 Medium"/>
              <a:buNone/>
            </a:pPr>
            <a:r>
              <a:rPr lang="en" sz="900" dirty="0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ML Engineer</a:t>
            </a:r>
            <a:endParaRPr sz="9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0CF8A-99D4-44C6-BC7B-384A281C96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80" t="3084" r="-2280" b="21916"/>
          <a:stretch>
            <a:fillRect/>
          </a:stretch>
        </p:blipFill>
        <p:spPr>
          <a:xfrm>
            <a:off x="5187442" y="680922"/>
            <a:ext cx="1467124" cy="1467124"/>
          </a:xfrm>
          <a:prstGeom prst="round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6" name="Picture 2" descr="Profile photo of Satyabrat Sahu">
            <a:extLst>
              <a:ext uri="{FF2B5EF4-FFF2-40B4-BE49-F238E27FC236}">
                <a16:creationId xmlns:a16="http://schemas.microsoft.com/office/drawing/2014/main" id="{28237AD4-CA79-28E1-1783-182B4CC75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4793" r="22014" b="29085"/>
          <a:stretch>
            <a:fillRect/>
          </a:stretch>
        </p:blipFill>
        <p:spPr bwMode="auto">
          <a:xfrm>
            <a:off x="7091898" y="2753943"/>
            <a:ext cx="1467419" cy="1468680"/>
          </a:xfrm>
          <a:prstGeom prst="round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522;p38" descr=" ">
            <a:extLst>
              <a:ext uri="{FF2B5EF4-FFF2-40B4-BE49-F238E27FC236}">
                <a16:creationId xmlns:a16="http://schemas.microsoft.com/office/drawing/2014/main" id="{CB7184B1-57DB-5728-68D7-CF014132B401}"/>
              </a:ext>
            </a:extLst>
          </p:cNvPr>
          <p:cNvPicPr preferRelativeResize="0"/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59277" y="3893344"/>
            <a:ext cx="170098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23;p38">
            <a:extLst>
              <a:ext uri="{FF2B5EF4-FFF2-40B4-BE49-F238E27FC236}">
                <a16:creationId xmlns:a16="http://schemas.microsoft.com/office/drawing/2014/main" id="{5F216EC3-54FE-2726-0DA7-81B9B38B9C96}"/>
              </a:ext>
            </a:extLst>
          </p:cNvPr>
          <p:cNvSpPr/>
          <p:nvPr/>
        </p:nvSpPr>
        <p:spPr>
          <a:xfrm>
            <a:off x="573602" y="3893344"/>
            <a:ext cx="3617206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Applied machine learning algorithms for </a:t>
            </a:r>
            <a:r>
              <a:rPr lang="en-GB" sz="1300" i="0" u="none" strike="noStrike" cap="none" dirty="0" err="1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behavior</a:t>
            </a:r>
            <a:r>
              <a:rPr lang="en-GB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GB" sz="1300" i="0" u="none" strike="noStrike" cap="none" dirty="0" err="1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modeling</a:t>
            </a:r>
            <a:r>
              <a:rPr lang="en-GB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1823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0"/>
          <p:cNvSpPr/>
          <p:nvPr/>
        </p:nvSpPr>
        <p:spPr>
          <a:xfrm>
            <a:off x="50" y="4679275"/>
            <a:ext cx="9144000" cy="464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40"/>
          <p:cNvSpPr/>
          <p:nvPr/>
        </p:nvSpPr>
        <p:spPr>
          <a:xfrm>
            <a:off x="3930606" y="4817875"/>
            <a:ext cx="1282800" cy="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buClr>
                <a:srgbClr val="FFFFFF"/>
              </a:buClr>
              <a:buSzPts val="1000"/>
            </a:pPr>
            <a:r>
              <a:rPr lang="en-I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ECHO</a:t>
            </a:r>
            <a:endParaRPr lang="en-IN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921" y="4805850"/>
            <a:ext cx="801932" cy="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0"/>
          <p:cNvSpPr/>
          <p:nvPr/>
        </p:nvSpPr>
        <p:spPr>
          <a:xfrm rot="10800000">
            <a:off x="8266875" y="125"/>
            <a:ext cx="620700" cy="485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40"/>
          <p:cNvSpPr txBox="1"/>
          <p:nvPr/>
        </p:nvSpPr>
        <p:spPr>
          <a:xfrm>
            <a:off x="8294175" y="50225"/>
            <a:ext cx="56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sz="13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9" name="Google Shape;589;p40" title="IN full color - black lett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50" y="4855462"/>
            <a:ext cx="801925" cy="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0"/>
          <p:cNvSpPr/>
          <p:nvPr/>
        </p:nvSpPr>
        <p:spPr>
          <a:xfrm>
            <a:off x="476250" y="531025"/>
            <a:ext cx="66840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chivo ExtraBold"/>
              <a:buNone/>
            </a:pPr>
            <a:r>
              <a:rPr lang="en" sz="3000" i="0" u="none" strike="noStrike" cap="none" dirty="0">
                <a:solidFill>
                  <a:schemeClr val="tx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Here is how we make/will make money...</a:t>
            </a:r>
            <a:endParaRPr sz="30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p40"/>
          <p:cNvSpPr/>
          <p:nvPr/>
        </p:nvSpPr>
        <p:spPr>
          <a:xfrm>
            <a:off x="638176" y="2978944"/>
            <a:ext cx="7949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Open APIs for facial recognition, emotion detection, cognitive pattern alerts, and fall detection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2" name="Google Shape;592;p4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1" y="3569494"/>
            <a:ext cx="1619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0"/>
          <p:cNvSpPr/>
          <p:nvPr/>
        </p:nvSpPr>
        <p:spPr>
          <a:xfrm>
            <a:off x="638176" y="3309493"/>
            <a:ext cx="6610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Paid onboarding and certification for caregivers and partner clinics.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4" name="Google Shape;594;p4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1" y="2978944"/>
            <a:ext cx="1619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0"/>
          <p:cNvSpPr/>
          <p:nvPr/>
        </p:nvSpPr>
        <p:spPr>
          <a:xfrm>
            <a:off x="518575" y="1608675"/>
            <a:ext cx="2582400" cy="963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40"/>
          <p:cNvSpPr txBox="1"/>
          <p:nvPr/>
        </p:nvSpPr>
        <p:spPr>
          <a:xfrm>
            <a:off x="619075" y="1650984"/>
            <a:ext cx="23814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Q4 2025</a:t>
            </a:r>
            <a:endParaRPr sz="20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First 100 pilot users onboard</a:t>
            </a:r>
            <a:endParaRPr sz="13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40"/>
          <p:cNvSpPr/>
          <p:nvPr/>
        </p:nvSpPr>
        <p:spPr>
          <a:xfrm>
            <a:off x="3337975" y="1608675"/>
            <a:ext cx="2582400" cy="963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40"/>
          <p:cNvSpPr txBox="1"/>
          <p:nvPr/>
        </p:nvSpPr>
        <p:spPr>
          <a:xfrm>
            <a:off x="3438475" y="1635486"/>
            <a:ext cx="2381400" cy="93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Q1 2026</a:t>
            </a:r>
            <a:endParaRPr lang="en" sz="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B2B partnerships with eldercare homes</a:t>
            </a:r>
            <a:endParaRPr sz="13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40"/>
          <p:cNvSpPr/>
          <p:nvPr/>
        </p:nvSpPr>
        <p:spPr>
          <a:xfrm>
            <a:off x="6157375" y="1608675"/>
            <a:ext cx="2582400" cy="963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0"/>
          <p:cNvSpPr txBox="1"/>
          <p:nvPr/>
        </p:nvSpPr>
        <p:spPr>
          <a:xfrm>
            <a:off x="6257875" y="1643235"/>
            <a:ext cx="2381400" cy="93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Q4 2026</a:t>
            </a:r>
            <a:endParaRPr sz="23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Break-even with 5,000 active users/subscribers</a:t>
            </a:r>
            <a:endParaRPr sz="13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593;p40">
            <a:extLst>
              <a:ext uri="{FF2B5EF4-FFF2-40B4-BE49-F238E27FC236}">
                <a16:creationId xmlns:a16="http://schemas.microsoft.com/office/drawing/2014/main" id="{640030FA-FA6A-11F7-B1DC-F3A6A74CA95E}"/>
              </a:ext>
            </a:extLst>
          </p:cNvPr>
          <p:cNvSpPr/>
          <p:nvPr/>
        </p:nvSpPr>
        <p:spPr>
          <a:xfrm>
            <a:off x="638176" y="3683794"/>
            <a:ext cx="7738658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Anonymous cognitive data for use in research and diagnostics (ethically monetized)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3;p40">
            <a:extLst>
              <a:ext uri="{FF2B5EF4-FFF2-40B4-BE49-F238E27FC236}">
                <a16:creationId xmlns:a16="http://schemas.microsoft.com/office/drawing/2014/main" id="{EED72488-E966-EAEC-9284-512A753734D6}"/>
              </a:ext>
            </a:extLst>
          </p:cNvPr>
          <p:cNvSpPr/>
          <p:nvPr/>
        </p:nvSpPr>
        <p:spPr>
          <a:xfrm>
            <a:off x="638176" y="4015511"/>
            <a:ext cx="7738658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Government and NGO contracts for wide-scale public deployment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2;p27">
            <a:extLst>
              <a:ext uri="{FF2B5EF4-FFF2-40B4-BE49-F238E27FC236}">
                <a16:creationId xmlns:a16="http://schemas.microsoft.com/office/drawing/2014/main" id="{217BBD50-F966-A3E2-9860-EF3D0E16FAC2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802853" y="835528"/>
            <a:ext cx="1502260" cy="15022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6" name="Google Shape;606;p41"/>
          <p:cNvSpPr/>
          <p:nvPr/>
        </p:nvSpPr>
        <p:spPr>
          <a:xfrm>
            <a:off x="895350" y="4520800"/>
            <a:ext cx="1462200" cy="622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41"/>
          <p:cNvSpPr/>
          <p:nvPr/>
        </p:nvSpPr>
        <p:spPr>
          <a:xfrm>
            <a:off x="895350" y="2108875"/>
            <a:ext cx="5486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chivo ExtraBold"/>
              <a:buNone/>
            </a:pPr>
            <a:r>
              <a:rPr lang="en" sz="3700" i="0" u="none" strike="noStrike" cap="none">
                <a:solidFill>
                  <a:schemeClr val="tx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ECHO</a:t>
            </a:r>
            <a:endParaRPr sz="3700" i="0" u="none" strike="noStrike" cap="none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8" name="Google Shape;608;p41"/>
          <p:cNvSpPr/>
          <p:nvPr/>
        </p:nvSpPr>
        <p:spPr>
          <a:xfrm>
            <a:off x="895350" y="2947350"/>
            <a:ext cx="53910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chivo"/>
              <a:buNone/>
            </a:pPr>
            <a:r>
              <a:rPr lang="en" sz="2200" b="1" i="0" u="none" strike="noStrike" cap="none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Improving Lives</a:t>
            </a:r>
            <a:endParaRPr sz="22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p41"/>
          <p:cNvSpPr/>
          <p:nvPr/>
        </p:nvSpPr>
        <p:spPr>
          <a:xfrm>
            <a:off x="895350" y="3745021"/>
            <a:ext cx="358366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BCB3FF"/>
              </a:buClr>
              <a:buSzPts val="1300"/>
            </a:pPr>
            <a:r>
              <a:rPr lang="en-IN" sz="1300" dirty="0">
                <a:solidFill>
                  <a:srgbClr val="FF0000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4"/>
              </a:rPr>
              <a:t>https://github.com/Satyabrat2005/Echo</a:t>
            </a:r>
            <a:endParaRPr lang="en-IN" sz="1300" dirty="0">
              <a:solidFill>
                <a:srgbClr val="FF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lvl="0">
              <a:buClr>
                <a:srgbClr val="BCB3FF"/>
              </a:buClr>
              <a:buSzPts val="1300"/>
            </a:pPr>
            <a:endParaRPr sz="1300" i="0" u="none" strike="noStrike" cap="none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41"/>
          <p:cNvSpPr/>
          <p:nvPr/>
        </p:nvSpPr>
        <p:spPr>
          <a:xfrm>
            <a:off x="6551793" y="957275"/>
            <a:ext cx="1768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chivo ExtraBold"/>
              <a:buNone/>
            </a:pPr>
            <a:r>
              <a:rPr lang="en" sz="1800" i="0" u="none" strike="noStrike" cap="none" dirty="0">
                <a:solidFill>
                  <a:schemeClr val="tx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Satyabrat</a:t>
            </a:r>
            <a:endParaRPr sz="18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41"/>
          <p:cNvSpPr/>
          <p:nvPr/>
        </p:nvSpPr>
        <p:spPr>
          <a:xfrm>
            <a:off x="7555493" y="1290650"/>
            <a:ext cx="773444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GB" sz="1300" dirty="0">
                <a:solidFill>
                  <a:schemeClr val="tx1"/>
                </a:solidFill>
                <a:latin typeface="Poppins SemiBold"/>
                <a:cs typeface="Poppins SemiBold"/>
                <a:sym typeface="Poppins"/>
              </a:rPr>
              <a:t>Founder</a:t>
            </a:r>
            <a:endParaRPr sz="1300" dirty="0">
              <a:solidFill>
                <a:schemeClr val="tx1"/>
              </a:solidFill>
              <a:latin typeface="Poppins SemiBold"/>
              <a:cs typeface="Poppins SemiBold"/>
              <a:sym typeface="Poppins"/>
            </a:endParaRPr>
          </a:p>
        </p:txBody>
      </p:sp>
      <p:sp>
        <p:nvSpPr>
          <p:cNvPr id="612" name="Google Shape;612;p41"/>
          <p:cNvSpPr/>
          <p:nvPr/>
        </p:nvSpPr>
        <p:spPr>
          <a:xfrm>
            <a:off x="5619748" y="1562113"/>
            <a:ext cx="2675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-IN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satyabratsahu71@gmail.com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p41"/>
          <p:cNvSpPr/>
          <p:nvPr/>
        </p:nvSpPr>
        <p:spPr>
          <a:xfrm>
            <a:off x="6436883" y="1833575"/>
            <a:ext cx="18579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CB3FF"/>
              </a:buClr>
              <a:buSzPts val="1300"/>
              <a:buFont typeface="Archivo SemiBold"/>
              <a:buNone/>
            </a:pPr>
            <a:r>
              <a:rPr lang="en" sz="1300" i="0" u="none" strike="noStrike" cap="none" dirty="0">
                <a:solidFill>
                  <a:schemeClr val="tx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+91 82879 16162</a:t>
            </a:r>
            <a:endParaRPr sz="1300" i="0" u="none" strike="noStrike" cap="none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5" name="Google Shape;615;p41"/>
          <p:cNvPicPr preferRelativeResize="0"/>
          <p:nvPr/>
        </p:nvPicPr>
        <p:blipFill rotWithShape="1">
          <a:blip r:embed="rId5"/>
          <a:srcRect t="1269" b="1269"/>
          <a:stretch/>
        </p:blipFill>
        <p:spPr>
          <a:xfrm>
            <a:off x="6619881" y="2337788"/>
            <a:ext cx="1624014" cy="1623811"/>
          </a:xfrm>
          <a:prstGeom prst="roundRect">
            <a:avLst>
              <a:gd name="adj" fmla="val 28638"/>
            </a:avLst>
          </a:prstGeom>
          <a:solidFill>
            <a:srgbClr val="FF0000"/>
          </a:solidFill>
          <a:ln>
            <a:noFill/>
          </a:ln>
          <a:effectLst/>
        </p:spPr>
      </p:pic>
      <p:sp>
        <p:nvSpPr>
          <p:cNvPr id="616" name="Google Shape;616;p41"/>
          <p:cNvSpPr/>
          <p:nvPr/>
        </p:nvSpPr>
        <p:spPr>
          <a:xfrm>
            <a:off x="2624675" y="4520800"/>
            <a:ext cx="1462200" cy="622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7" name="Google Shape;61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0625" y="4695800"/>
            <a:ext cx="1265410" cy="3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1" title="IN full color - black lette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6954" y="4787100"/>
            <a:ext cx="1078999" cy="1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326</Words>
  <Application>Microsoft Office PowerPoint</Application>
  <PresentationFormat>On-screen Show (16:9)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7" baseType="lpstr">
      <vt:lpstr>Lato</vt:lpstr>
      <vt:lpstr>Poppins SemiBold</vt:lpstr>
      <vt:lpstr>Poppins ExtraBold</vt:lpstr>
      <vt:lpstr>Arial</vt:lpstr>
      <vt:lpstr>Archivo</vt:lpstr>
      <vt:lpstr>Archivo SemiBold</vt:lpstr>
      <vt:lpstr>Poppins</vt:lpstr>
      <vt:lpstr>Inter</vt:lpstr>
      <vt:lpstr>Calibri</vt:lpstr>
      <vt:lpstr>Archivo ExtraBold</vt:lpstr>
      <vt:lpstr>Archivo Medium</vt:lpstr>
      <vt:lpstr>TrajanusBricks</vt:lpstr>
      <vt:lpstr>Calibri Light</vt:lpstr>
      <vt:lpstr>Poppins Medium</vt:lpstr>
      <vt:lpstr>Simple Light</vt:lpstr>
      <vt:lpstr>1_Office Theme</vt:lpstr>
      <vt:lpstr>2_Office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Kartik Bhardwaj</dc:creator>
  <cp:lastModifiedBy>Kartik</cp:lastModifiedBy>
  <cp:revision>2</cp:revision>
  <dcterms:modified xsi:type="dcterms:W3CDTF">2025-07-25T08:07:26Z</dcterms:modified>
</cp:coreProperties>
</file>